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77" r:id="rId6"/>
    <p:sldId id="296" r:id="rId7"/>
    <p:sldId id="297" r:id="rId8"/>
    <p:sldId id="298" r:id="rId9"/>
    <p:sldId id="283" r:id="rId10"/>
    <p:sldId id="299" r:id="rId11"/>
    <p:sldId id="281" r:id="rId12"/>
    <p:sldId id="286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D87"/>
    <a:srgbClr val="2E39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73" autoAdjust="0"/>
    <p:restoredTop sz="96341"/>
  </p:normalViewPr>
  <p:slideViewPr>
    <p:cSldViewPr snapToGrid="0" showGuides="1">
      <p:cViewPr varScale="1">
        <p:scale>
          <a:sx n="117" d="100"/>
          <a:sy n="117" d="100"/>
        </p:scale>
        <p:origin x="322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2015-2016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44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hade val="44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shade val="44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7C8-0F40-B8B9-169F2BA1ED2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7C8-0F40-B8B9-169F2BA1ED24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7C8-0F40-B8B9-169F2BA1ED2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C8-0F40-B8B9-169F2BA1ED2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2016-2017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8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hade val="58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shade val="58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7C8-0F40-B8B9-169F2BA1ED2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2017-2018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72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hade val="72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shade val="72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7C8-0F40-B8B9-169F2BA1ED2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2018-2019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86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hade val="86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shade val="8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7C8-0F40-B8B9-169F2BA1ED2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7C8-0F40-B8B9-169F2BA1ED2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7C8-0F40-B8B9-169F2BA1ED24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7C8-0F40-B8B9-169F2BA1ED24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2022-2023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8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tint val="58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tint val="58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499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55-4E3A-AC70-6155D392FC7A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2023-2024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44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tint val="44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tint val="44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493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CF-F443-9AE9-22C5F39C467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58122648"/>
        <c:axId val="358122976"/>
      </c:barChart>
      <c:catAx>
        <c:axId val="3581226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58122976"/>
        <c:crosses val="autoZero"/>
        <c:auto val="1"/>
        <c:lblAlgn val="ctr"/>
        <c:lblOffset val="100"/>
        <c:noMultiLvlLbl val="0"/>
      </c:catAx>
      <c:valAx>
        <c:axId val="35812297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122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2015-2016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44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hade val="44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shade val="44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7C8-0F40-B8B9-169F2BA1ED2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7C8-0F40-B8B9-169F2BA1ED24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7C8-0F40-B8B9-169F2BA1ED2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C8-0F40-B8B9-169F2BA1ED2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2016-2017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8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hade val="58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shade val="58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7C8-0F40-B8B9-169F2BA1ED2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2017-2018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72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hade val="72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shade val="72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7C8-0F40-B8B9-169F2BA1ED2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2018-2019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86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hade val="86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shade val="8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7C8-0F40-B8B9-169F2BA1ED2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7C8-0F40-B8B9-169F2BA1ED2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7C8-0F40-B8B9-169F2BA1ED24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7C8-0F40-B8B9-169F2BA1ED24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2022-2023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8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tint val="58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tint val="58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267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55-4E3A-AC70-6155D392FC7A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2023-2024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44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tint val="44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tint val="44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CF-F443-9AE9-22C5F39C467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58122648"/>
        <c:axId val="358122976"/>
      </c:barChart>
      <c:catAx>
        <c:axId val="3581226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58122976"/>
        <c:crosses val="autoZero"/>
        <c:auto val="1"/>
        <c:lblAlgn val="ctr"/>
        <c:lblOffset val="100"/>
        <c:noMultiLvlLbl val="0"/>
      </c:catAx>
      <c:valAx>
        <c:axId val="35812297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122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2015-2016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44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hade val="44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shade val="44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7C8-0F40-B8B9-169F2BA1ED2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7C8-0F40-B8B9-169F2BA1ED24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7C8-0F40-B8B9-169F2BA1ED2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C8-0F40-B8B9-169F2BA1ED2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2016-2017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8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hade val="58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shade val="58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7C8-0F40-B8B9-169F2BA1ED2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2017-2018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72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hade val="72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shade val="72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7C8-0F40-B8B9-169F2BA1ED2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2018-2019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86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hade val="86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shade val="8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7C8-0F40-B8B9-169F2BA1ED2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7C8-0F40-B8B9-169F2BA1ED2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7C8-0F40-B8B9-169F2BA1ED24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7C8-0F40-B8B9-169F2BA1ED24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2022-2023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8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tint val="58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tint val="58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55-4E3A-AC70-6155D392FC7A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2023-2024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44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tint val="44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tint val="44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CF-F443-9AE9-22C5F39C467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58122648"/>
        <c:axId val="358122976"/>
      </c:barChart>
      <c:catAx>
        <c:axId val="3581226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58122976"/>
        <c:crosses val="autoZero"/>
        <c:auto val="1"/>
        <c:lblAlgn val="ctr"/>
        <c:lblOffset val="100"/>
        <c:noMultiLvlLbl val="0"/>
      </c:catAx>
      <c:valAx>
        <c:axId val="35812297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122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2015-2016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44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hade val="44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shade val="44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7C8-0F40-B8B9-169F2BA1ED2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7C8-0F40-B8B9-169F2BA1ED24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7C8-0F40-B8B9-169F2BA1ED2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C8-0F40-B8B9-169F2BA1ED2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2016-2017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8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hade val="58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shade val="58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7C8-0F40-B8B9-169F2BA1ED2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2017-2018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72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hade val="72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shade val="72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7C8-0F40-B8B9-169F2BA1ED2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2018-2019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86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hade val="86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shade val="8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7C8-0F40-B8B9-169F2BA1ED2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7C8-0F40-B8B9-169F2BA1ED2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7C8-0F40-B8B9-169F2BA1ED24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7C8-0F40-B8B9-169F2BA1ED24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2022-2023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8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tint val="58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tint val="58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55-4E3A-AC70-6155D392FC7A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2023-2024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44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tint val="44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tint val="44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Elementary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CF-F443-9AE9-22C5F39C467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58122648"/>
        <c:axId val="358122976"/>
      </c:barChart>
      <c:catAx>
        <c:axId val="3581226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58122976"/>
        <c:crosses val="autoZero"/>
        <c:auto val="1"/>
        <c:lblAlgn val="ctr"/>
        <c:lblOffset val="100"/>
        <c:noMultiLvlLbl val="0"/>
      </c:catAx>
      <c:valAx>
        <c:axId val="35812297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122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Exclusion</a:t>
            </a:r>
            <a:r>
              <a:rPr lang="en-US" baseline="0"/>
              <a:t> Ratio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African American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Ratio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CA-B046-89E0-CA725C0239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Ratio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CA-B046-89E0-CA725C02397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Caucasisn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Ratio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CA-B046-89E0-CA725C02397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Ratio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5CA-B046-89E0-CA725C02397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Multi-Race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Ratio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5CA-B046-89E0-CA725C02397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Native American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Ratio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A6-4BC2-A248-9D0840B41D02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Pacific Islander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Ratio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A6-4BC2-A248-9D0840B41D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43105008"/>
        <c:axId val="1843106640"/>
      </c:barChart>
      <c:catAx>
        <c:axId val="18431050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43106640"/>
        <c:crosses val="autoZero"/>
        <c:auto val="1"/>
        <c:lblAlgn val="ctr"/>
        <c:lblOffset val="100"/>
        <c:noMultiLvlLbl val="0"/>
      </c:catAx>
      <c:valAx>
        <c:axId val="1843106640"/>
        <c:scaling>
          <c:orientation val="minMax"/>
          <c:max val="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3105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Exclusion</a:t>
            </a:r>
            <a:r>
              <a:rPr lang="en-US" baseline="0"/>
              <a:t> Ratio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Special Education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Ratio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CA-B046-89E0-CA725C0239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504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Ratio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CA-B046-89E0-CA725C02397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FRL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Ratio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CA-B046-89E0-CA725C0239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43105008"/>
        <c:axId val="1843106640"/>
      </c:barChart>
      <c:catAx>
        <c:axId val="18431050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43106640"/>
        <c:crosses val="autoZero"/>
        <c:auto val="1"/>
        <c:lblAlgn val="ctr"/>
        <c:lblOffset val="100"/>
        <c:noMultiLvlLbl val="0"/>
      </c:catAx>
      <c:valAx>
        <c:axId val="1843106640"/>
        <c:scaling>
          <c:orientation val="minMax"/>
          <c:max val="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3105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1EDAA-0DD9-45DF-BC5D-FBDD6C0785D3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62349-E4B1-408F-939C-6FE381565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4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AB6E5-233D-432A-A9CE-676AC7FC9C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7558" y="1122363"/>
            <a:ext cx="7275444" cy="2306637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6000">
                <a:solidFill>
                  <a:srgbClr val="323D87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88AF4D-B9B9-976A-5C11-927047A7A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7558" y="3908287"/>
            <a:ext cx="7275444" cy="1655762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2800">
                <a:solidFill>
                  <a:srgbClr val="323D87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04C5A35A-D5CB-13E1-0561-A6AA25DE16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51" y="-41607"/>
            <a:ext cx="3975652" cy="6934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36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E3651-8765-5674-7CAE-4B666AC68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42" y="365125"/>
            <a:ext cx="10972800" cy="690677"/>
          </a:xfrm>
        </p:spPr>
        <p:txBody>
          <a:bodyPr lIns="0" tIns="0" rIns="0" bIns="0" anchor="t" anchorCtr="0">
            <a:noAutofit/>
          </a:bodyPr>
          <a:lstStyle>
            <a:lvl1pPr>
              <a:defRPr>
                <a:solidFill>
                  <a:srgbClr val="323D8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43570-0CA1-C214-68BC-51B4BB59B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43" y="1414791"/>
            <a:ext cx="10972799" cy="4505242"/>
          </a:xfrm>
        </p:spPr>
        <p:txBody>
          <a:bodyPr lIns="0" tIns="0" rIns="0" bIns="0">
            <a:noAutofit/>
          </a:bodyPr>
          <a:lstStyle>
            <a:lvl1pPr marL="227013" indent="-227013">
              <a:buClr>
                <a:srgbClr val="5B649B"/>
              </a:buClr>
              <a:buFont typeface="Arial" panose="020B0604020202020204" pitchFamily="34" charset="0"/>
              <a:buChar char="•"/>
              <a:defRPr/>
            </a:lvl1pPr>
            <a:lvl2pPr marL="574675" indent="-292100">
              <a:buClr>
                <a:srgbClr val="5B649B"/>
              </a:buClr>
              <a:buFont typeface="Arial" panose="020B0604020202020204" pitchFamily="34" charset="0"/>
              <a:buChar char="‒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861FC4-2A3D-D9C0-1D13-FAFA96BAFD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54" y="6175068"/>
            <a:ext cx="12223805" cy="71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98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4AA6CF-DE86-EDE9-633A-157A7AAC8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83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039A23-1330-6B3E-F0BF-0C358DB0C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3139"/>
            <a:ext cx="10515600" cy="4782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93720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6942B-C599-BD3B-224F-8341F26AEE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Spokane Public</a:t>
            </a:r>
            <a:br>
              <a:rPr lang="en-US" b="1" dirty="0"/>
            </a:br>
            <a:r>
              <a:rPr lang="en-US" b="1" dirty="0"/>
              <a:t>Schools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9CA0B8-541F-6903-BC19-22DE85E59D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i="1" dirty="0"/>
              <a:t>Restorative Practices</a:t>
            </a:r>
          </a:p>
          <a:p>
            <a:r>
              <a:rPr lang="en-US" sz="3200" i="1" dirty="0"/>
              <a:t>Work-Group</a:t>
            </a:r>
          </a:p>
          <a:p>
            <a:endParaRPr lang="en-US" sz="3200" i="1" dirty="0"/>
          </a:p>
          <a:p>
            <a:r>
              <a:rPr lang="en-US" sz="3200" i="1"/>
              <a:t>October 2023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489371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52B40-404F-6544-AD2C-33F3025F5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38323"/>
            <a:ext cx="10972800" cy="690677"/>
          </a:xfrm>
        </p:spPr>
        <p:txBody>
          <a:bodyPr/>
          <a:lstStyle/>
          <a:p>
            <a:pPr algn="ctr"/>
            <a:r>
              <a:rPr lang="en-US" dirty="0"/>
              <a:t>Questions &amp; Comments</a:t>
            </a:r>
          </a:p>
        </p:txBody>
      </p:sp>
    </p:spTree>
    <p:extLst>
      <p:ext uri="{BB962C8B-B14F-4D97-AF65-F5344CB8AC3E}">
        <p14:creationId xmlns:p14="http://schemas.microsoft.com/office/powerpoint/2010/main" val="985173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BF5F3-C29D-2BB2-032F-DE6929869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41" y="365125"/>
            <a:ext cx="11400583" cy="690677"/>
          </a:xfrm>
        </p:spPr>
        <p:txBody>
          <a:bodyPr/>
          <a:lstStyle/>
          <a:p>
            <a:r>
              <a:rPr lang="en-US" dirty="0"/>
              <a:t>Total Exclusions</a:t>
            </a:r>
          </a:p>
        </p:txBody>
      </p:sp>
      <p:graphicFrame>
        <p:nvGraphicFramePr>
          <p:cNvPr id="3" name="Content Placeholder 11">
            <a:extLst>
              <a:ext uri="{FF2B5EF4-FFF2-40B4-BE49-F238E27FC236}">
                <a16:creationId xmlns:a16="http://schemas.microsoft.com/office/drawing/2014/main" id="{D722DBEB-28EE-6915-399F-35231D2BAA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771172"/>
              </p:ext>
            </p:extLst>
          </p:nvPr>
        </p:nvGraphicFramePr>
        <p:xfrm>
          <a:off x="648315" y="1726861"/>
          <a:ext cx="10895370" cy="3404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311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BF5F3-C29D-2BB2-032F-DE6929869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41" y="365125"/>
            <a:ext cx="11400583" cy="690677"/>
          </a:xfrm>
        </p:spPr>
        <p:txBody>
          <a:bodyPr/>
          <a:lstStyle/>
          <a:p>
            <a:r>
              <a:rPr lang="en-US" dirty="0"/>
              <a:t>Total Elementary Exclusions</a:t>
            </a:r>
          </a:p>
        </p:txBody>
      </p:sp>
      <p:graphicFrame>
        <p:nvGraphicFramePr>
          <p:cNvPr id="3" name="Content Placeholder 11">
            <a:extLst>
              <a:ext uri="{FF2B5EF4-FFF2-40B4-BE49-F238E27FC236}">
                <a16:creationId xmlns:a16="http://schemas.microsoft.com/office/drawing/2014/main" id="{D722DBEB-28EE-6915-399F-35231D2BAA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48315" y="1726861"/>
          <a:ext cx="10895370" cy="3404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2659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BF5F3-C29D-2BB2-032F-DE6929869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41" y="365125"/>
            <a:ext cx="11400583" cy="690677"/>
          </a:xfrm>
        </p:spPr>
        <p:txBody>
          <a:bodyPr/>
          <a:lstStyle/>
          <a:p>
            <a:r>
              <a:rPr lang="en-US" dirty="0"/>
              <a:t>Total Middle School Exclusions</a:t>
            </a:r>
          </a:p>
        </p:txBody>
      </p:sp>
      <p:graphicFrame>
        <p:nvGraphicFramePr>
          <p:cNvPr id="3" name="Content Placeholder 11">
            <a:extLst>
              <a:ext uri="{FF2B5EF4-FFF2-40B4-BE49-F238E27FC236}">
                <a16:creationId xmlns:a16="http://schemas.microsoft.com/office/drawing/2014/main" id="{D722DBEB-28EE-6915-399F-35231D2BAA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650813"/>
              </p:ext>
            </p:extLst>
          </p:nvPr>
        </p:nvGraphicFramePr>
        <p:xfrm>
          <a:off x="648315" y="1726861"/>
          <a:ext cx="10895370" cy="3404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1262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BF5F3-C29D-2BB2-032F-DE6929869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41" y="365125"/>
            <a:ext cx="11400583" cy="690677"/>
          </a:xfrm>
        </p:spPr>
        <p:txBody>
          <a:bodyPr/>
          <a:lstStyle/>
          <a:p>
            <a:r>
              <a:rPr lang="en-US" dirty="0"/>
              <a:t>Total High School Exclusions</a:t>
            </a:r>
          </a:p>
        </p:txBody>
      </p:sp>
      <p:graphicFrame>
        <p:nvGraphicFramePr>
          <p:cNvPr id="3" name="Content Placeholder 11">
            <a:extLst>
              <a:ext uri="{FF2B5EF4-FFF2-40B4-BE49-F238E27FC236}">
                <a16:creationId xmlns:a16="http://schemas.microsoft.com/office/drawing/2014/main" id="{D722DBEB-28EE-6915-399F-35231D2BAA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035009"/>
              </p:ext>
            </p:extLst>
          </p:nvPr>
        </p:nvGraphicFramePr>
        <p:xfrm>
          <a:off x="648315" y="1726861"/>
          <a:ext cx="10895370" cy="3404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9086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BF5F3-C29D-2BB2-032F-DE6929869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41" y="365125"/>
            <a:ext cx="11400583" cy="690677"/>
          </a:xfrm>
        </p:spPr>
        <p:txBody>
          <a:bodyPr/>
          <a:lstStyle/>
          <a:p>
            <a:r>
              <a:rPr lang="en-US" dirty="0"/>
              <a:t>School Level Exclusions 22-23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A838F7-27FF-09E1-CE17-690C9FF776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613" y="1052725"/>
            <a:ext cx="9344025" cy="47525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A5B2C55-2F7D-1604-A585-25F840FD8A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1613" y="1052725"/>
            <a:ext cx="9248774" cy="4686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437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BF5F3-C29D-2BB2-032F-DE6929869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41" y="365125"/>
            <a:ext cx="11400583" cy="690677"/>
          </a:xfrm>
        </p:spPr>
        <p:txBody>
          <a:bodyPr/>
          <a:lstStyle/>
          <a:p>
            <a:r>
              <a:rPr lang="en-US" dirty="0"/>
              <a:t>School Level Exclusions 23-24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A838F7-27FF-09E1-CE17-690C9FF776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613" y="1052725"/>
            <a:ext cx="9344025" cy="47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106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BF5F3-C29D-2BB2-032F-DE6929869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41" y="365125"/>
            <a:ext cx="11400583" cy="690677"/>
          </a:xfrm>
        </p:spPr>
        <p:txBody>
          <a:bodyPr/>
          <a:lstStyle/>
          <a:p>
            <a:r>
              <a:rPr lang="en-US" dirty="0"/>
              <a:t>Exclusions Disproportionality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F24DB661-E354-546F-99A6-41A4E1D0E3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9405449"/>
              </p:ext>
            </p:extLst>
          </p:nvPr>
        </p:nvGraphicFramePr>
        <p:xfrm>
          <a:off x="765381" y="1600200"/>
          <a:ext cx="10913098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524FF66-8E34-9C79-97FC-3DA74977FD83}"/>
              </a:ext>
            </a:extLst>
          </p:cNvPr>
          <p:cNvCxnSpPr>
            <a:cxnSpLocks/>
          </p:cNvCxnSpPr>
          <p:nvPr/>
        </p:nvCxnSpPr>
        <p:spPr>
          <a:xfrm>
            <a:off x="1173897" y="3628862"/>
            <a:ext cx="8623246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25018E-F711-5C9E-6DA0-05BF8F895195}"/>
              </a:ext>
            </a:extLst>
          </p:cNvPr>
          <p:cNvCxnSpPr>
            <a:cxnSpLocks/>
          </p:cNvCxnSpPr>
          <p:nvPr/>
        </p:nvCxnSpPr>
        <p:spPr>
          <a:xfrm>
            <a:off x="1186072" y="4734339"/>
            <a:ext cx="8611071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325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BF5F3-C29D-2BB2-032F-DE6929869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41" y="365125"/>
            <a:ext cx="11400583" cy="690677"/>
          </a:xfrm>
        </p:spPr>
        <p:txBody>
          <a:bodyPr/>
          <a:lstStyle/>
          <a:p>
            <a:r>
              <a:rPr lang="en-US" dirty="0"/>
              <a:t>Exclusions Disproportionality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F24DB661-E354-546F-99A6-41A4E1D0E3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3854289"/>
              </p:ext>
            </p:extLst>
          </p:nvPr>
        </p:nvGraphicFramePr>
        <p:xfrm>
          <a:off x="765381" y="1600200"/>
          <a:ext cx="10913098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524FF66-8E34-9C79-97FC-3DA74977FD83}"/>
              </a:ext>
            </a:extLst>
          </p:cNvPr>
          <p:cNvCxnSpPr>
            <a:cxnSpLocks/>
          </p:cNvCxnSpPr>
          <p:nvPr/>
        </p:nvCxnSpPr>
        <p:spPr>
          <a:xfrm>
            <a:off x="1173897" y="3628862"/>
            <a:ext cx="8623246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25018E-F711-5C9E-6DA0-05BF8F895195}"/>
              </a:ext>
            </a:extLst>
          </p:cNvPr>
          <p:cNvCxnSpPr>
            <a:cxnSpLocks/>
          </p:cNvCxnSpPr>
          <p:nvPr/>
        </p:nvCxnSpPr>
        <p:spPr>
          <a:xfrm>
            <a:off x="1186072" y="4734339"/>
            <a:ext cx="8611071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206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PS U">
      <a:dk1>
        <a:srgbClr val="000000"/>
      </a:dk1>
      <a:lt1>
        <a:sysClr val="window" lastClr="FFFFFF"/>
      </a:lt1>
      <a:dk2>
        <a:srgbClr val="323D87"/>
      </a:dk2>
      <a:lt2>
        <a:srgbClr val="C1C6E1"/>
      </a:lt2>
      <a:accent1>
        <a:srgbClr val="323D87"/>
      </a:accent1>
      <a:accent2>
        <a:srgbClr val="E37113"/>
      </a:accent2>
      <a:accent3>
        <a:srgbClr val="929AC9"/>
      </a:accent3>
      <a:accent4>
        <a:srgbClr val="FFC000"/>
      </a:accent4>
      <a:accent5>
        <a:srgbClr val="323D87"/>
      </a:accent5>
      <a:accent6>
        <a:srgbClr val="70AD47"/>
      </a:accent6>
      <a:hlink>
        <a:srgbClr val="323D87"/>
      </a:hlink>
      <a:folHlink>
        <a:srgbClr val="954F72"/>
      </a:folHlink>
    </a:clrScheme>
    <a:fontScheme name="Custom 18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S U Powerpoint template.potx" id="{41E1A9F7-B41C-404E-83B8-F32EE5E4763B}" vid="{A0A82C6A-3E56-43F0-883E-DBD3DFA9646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e070d73-e1d7-437b-9e1c-afcf1ba0e202">
      <Terms xmlns="http://schemas.microsoft.com/office/infopath/2007/PartnerControls"/>
    </lcf76f155ced4ddcb4097134ff3c332f>
    <TaxCatchAll xmlns="3564bc8c-08a2-495b-9590-7724a41eefd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C3E8BC4F6B0C4EBE9A1CC7797B7774" ma:contentTypeVersion="16" ma:contentTypeDescription="Create a new document." ma:contentTypeScope="" ma:versionID="b3b16211f93a55f7f7966966c3f2ef78">
  <xsd:schema xmlns:xsd="http://www.w3.org/2001/XMLSchema" xmlns:xs="http://www.w3.org/2001/XMLSchema" xmlns:p="http://schemas.microsoft.com/office/2006/metadata/properties" xmlns:ns2="de070d73-e1d7-437b-9e1c-afcf1ba0e202" xmlns:ns3="3564bc8c-08a2-495b-9590-7724a41eefda" targetNamespace="http://schemas.microsoft.com/office/2006/metadata/properties" ma:root="true" ma:fieldsID="0234a98adfaec553bd2c232564c44b46" ns2:_="" ns3:_="">
    <xsd:import namespace="de070d73-e1d7-437b-9e1c-afcf1ba0e202"/>
    <xsd:import namespace="3564bc8c-08a2-495b-9590-7724a41eef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070d73-e1d7-437b-9e1c-afcf1ba0e2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90ba0a8c-2af6-4fb0-bdf4-68b57c8f57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64bc8c-08a2-495b-9590-7724a41eefda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face47f-96d8-466e-9434-14e4d1824f66}" ma:internalName="TaxCatchAll" ma:showField="CatchAllData" ma:web="3564bc8c-08a2-495b-9590-7724a41eef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D0BE41-8ABA-4A44-97A6-AB37BE236071}">
  <ds:schemaRefs>
    <ds:schemaRef ds:uri="de070d73-e1d7-437b-9e1c-afcf1ba0e202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3564bc8c-08a2-495b-9590-7724a41eefda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16EA064-0A57-4F24-86EE-FBD43B1EF9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070d73-e1d7-437b-9e1c-afcf1ba0e202"/>
    <ds:schemaRef ds:uri="3564bc8c-08a2-495b-9590-7724a41eef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BB435F6-7257-4DF8-82AC-68500B1B9A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1005</TotalTime>
  <Words>41</Words>
  <Application>Microsoft Office PowerPoint</Application>
  <PresentationFormat>Widescreen</PresentationFormat>
  <Paragraphs>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Segoe UI</vt:lpstr>
      <vt:lpstr>Segoe UI Semibold</vt:lpstr>
      <vt:lpstr>Office Theme</vt:lpstr>
      <vt:lpstr>Spokane Public Schools</vt:lpstr>
      <vt:lpstr>Total Exclusions</vt:lpstr>
      <vt:lpstr>Total Elementary Exclusions</vt:lpstr>
      <vt:lpstr>Total Middle School Exclusions</vt:lpstr>
      <vt:lpstr>Total High School Exclusions</vt:lpstr>
      <vt:lpstr>School Level Exclusions 22-23</vt:lpstr>
      <vt:lpstr>School Level Exclusions 23-24</vt:lpstr>
      <vt:lpstr>Exclusions Disproportionality</vt:lpstr>
      <vt:lpstr>Exclusions Disproportionality</vt:lpstr>
      <vt:lpstr>Questions &amp; Comments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Spokane Public Schools</dc:title>
  <dc:creator>Adam Swinyard</dc:creator>
  <cp:lastModifiedBy>Adam Swinyard</cp:lastModifiedBy>
  <cp:revision>25</cp:revision>
  <dcterms:created xsi:type="dcterms:W3CDTF">2022-07-30T17:43:46Z</dcterms:created>
  <dcterms:modified xsi:type="dcterms:W3CDTF">2023-10-11T22:01:34Z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0x01010013C3E8BC4F6B0C4EBE9A1CC7797B7774</vt:lpwstr>
  </property>
</Properties>
</file>